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32" r:id="rId3"/>
    <p:sldId id="336" r:id="rId4"/>
    <p:sldId id="346" r:id="rId5"/>
    <p:sldId id="333" r:id="rId6"/>
    <p:sldId id="337" r:id="rId7"/>
    <p:sldId id="334" r:id="rId8"/>
    <p:sldId id="345" r:id="rId9"/>
    <p:sldId id="341" r:id="rId10"/>
    <p:sldId id="340" r:id="rId11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60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8" y="108"/>
      </p:cViewPr>
      <p:guideLst>
        <p:guide orient="horz" pos="3560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7478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07806" y="3505898"/>
            <a:ext cx="17088487" cy="23749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015614" y="6333235"/>
            <a:ext cx="14072871" cy="2827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1620893"/>
            <a:ext cx="16460232" cy="1"/>
          </a:xfrm>
          <a:prstGeom prst="line">
            <a:avLst/>
          </a:prstGeom>
          <a:ln w="75390">
            <a:solidFill>
              <a:srgbClr val="00E6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" name="bk object 17"/>
          <p:cNvSpPr/>
          <p:nvPr/>
        </p:nvSpPr>
        <p:spPr>
          <a:xfrm>
            <a:off x="17850684" y="1620891"/>
            <a:ext cx="2253415" cy="1"/>
          </a:xfrm>
          <a:prstGeom prst="line">
            <a:avLst/>
          </a:prstGeom>
          <a:ln w="75390">
            <a:solidFill>
              <a:srgbClr val="DADADA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05205" y="452373"/>
            <a:ext cx="18093690" cy="1809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05205" y="2601149"/>
            <a:ext cx="18093690" cy="746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8831923" y="10517695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lang="ru-RU"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1207483" y="2559244"/>
            <a:ext cx="18350609" cy="7155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000" b="1" dirty="0">
                <a:latin typeface="+mn-lt"/>
              </a:rPr>
              <a:t>ОТЧЕТ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000" b="1" dirty="0">
                <a:latin typeface="+mn-lt"/>
              </a:rPr>
              <a:t>по реализации проекта «Повышение информированности заказчиков о стадии рассмотрения ГКУ РО "Центр закупок Рязанской области" заявок на закупку» 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56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Срок реализации с 07.11.2021 до 20.03.2022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Руководитель рабочей группы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заместитель директора 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О.В. Сазонова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7012"/>
            <a:ext cx="3110282" cy="311028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DAB963-374E-46EC-92B2-52A697E57041}"/>
              </a:ext>
            </a:extLst>
          </p:cNvPr>
          <p:cNvSpPr/>
          <p:nvPr/>
        </p:nvSpPr>
        <p:spPr>
          <a:xfrm>
            <a:off x="2818006" y="1044682"/>
            <a:ext cx="9900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ГКУ РО «Центр закупок Рязанской области»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927991" y="4036040"/>
            <a:ext cx="1835060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600" b="1" dirty="0"/>
              <a:t>СПАСИБО ЗА ВНИМАНИЕ!</a:t>
            </a:r>
          </a:p>
          <a:p>
            <a:pPr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8207219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425" y="1722735"/>
            <a:ext cx="382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Rubik Regular"/>
              </a:rPr>
              <a:t>Руководство проекта</a:t>
            </a:r>
          </a:p>
          <a:p>
            <a:r>
              <a:rPr lang="ru-RU" sz="1600" b="1" dirty="0">
                <a:latin typeface="Rubik Regular"/>
              </a:rPr>
              <a:t>(непосредственно отвечающие </a:t>
            </a:r>
          </a:p>
          <a:p>
            <a:r>
              <a:rPr lang="ru-RU" sz="1600" b="1" dirty="0">
                <a:latin typeface="Rubik Regular"/>
              </a:rPr>
              <a:t>за результат проекта,</a:t>
            </a:r>
          </a:p>
          <a:p>
            <a:r>
              <a:rPr lang="ru-RU" sz="1600" b="1" dirty="0">
                <a:latin typeface="Rubik Regular"/>
              </a:rPr>
              <a:t>принимающие основные решения)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8" y="2943980"/>
            <a:ext cx="2701701" cy="2433064"/>
          </a:xfrm>
          <a:prstGeom prst="rect">
            <a:avLst/>
          </a:prstGeom>
        </p:spPr>
      </p:pic>
      <p:sp>
        <p:nvSpPr>
          <p:cNvPr id="5" name="Rectangle 53">
            <a:extLst>
              <a:ext uri="{FF2B5EF4-FFF2-40B4-BE49-F238E27FC236}">
                <a16:creationId xmlns:a16="http://schemas.microsoft.com/office/drawing/2014/main" id="{42640636-BACF-48C8-AE6C-7B90C9958A93}"/>
              </a:ext>
            </a:extLst>
          </p:cNvPr>
          <p:cNvSpPr txBox="1"/>
          <p:nvPr/>
        </p:nvSpPr>
        <p:spPr>
          <a:xfrm>
            <a:off x="346298" y="5477184"/>
            <a:ext cx="295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Косыч  Ю.А.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</a:rPr>
              <a:t>Директор ГКУ РО «Центр закупок Рязанской области»</a:t>
            </a:r>
            <a:endParaRPr lang="en-US" sz="1400" dirty="0">
              <a:solidFill>
                <a:schemeClr val="tx1"/>
              </a:solidFill>
              <a:latin typeface="Rubik Regular"/>
            </a:endParaRPr>
          </a:p>
        </p:txBody>
      </p:sp>
      <p:sp>
        <p:nvSpPr>
          <p:cNvPr id="6" name="Rectangle 165">
            <a:extLst>
              <a:ext uri="{FF2B5EF4-FFF2-40B4-BE49-F238E27FC236}">
                <a16:creationId xmlns:a16="http://schemas.microsoft.com/office/drawing/2014/main" id="{2D8BDFBD-F282-4787-AE75-C1F837757C2D}"/>
              </a:ext>
            </a:extLst>
          </p:cNvPr>
          <p:cNvSpPr txBox="1"/>
          <p:nvPr/>
        </p:nvSpPr>
        <p:spPr>
          <a:xfrm>
            <a:off x="346298" y="6648004"/>
            <a:ext cx="23360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Clr>
                <a:srgbClr val="002960"/>
              </a:buClr>
              <a:buNone/>
            </a:pPr>
            <a:r>
              <a:rPr lang="ru-RU" sz="1600" b="1" dirty="0">
                <a:solidFill>
                  <a:schemeClr val="tx1"/>
                </a:solidFill>
                <a:latin typeface="Rubik Regular"/>
              </a:rPr>
              <a:t>Руководитель проекта</a:t>
            </a:r>
            <a:endParaRPr lang="en-US" sz="1600" b="1" dirty="0">
              <a:solidFill>
                <a:schemeClr val="tx1"/>
              </a:solidFill>
              <a:latin typeface="Rubik Regular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69436" y="1739433"/>
            <a:ext cx="24606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Rubik Regular"/>
              </a:rPr>
              <a:t>Команда проекта</a:t>
            </a:r>
            <a:r>
              <a:rPr lang="en-US" sz="1600" b="1" dirty="0">
                <a:latin typeface="Rubik Regular"/>
              </a:rPr>
              <a:t> </a:t>
            </a:r>
            <a:endParaRPr lang="ru-RU" sz="1600" b="1" dirty="0">
              <a:latin typeface="Rubik Regular"/>
            </a:endParaRPr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929879" y="953322"/>
            <a:ext cx="400933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Рабочая группа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CD52882-4741-47F8-B6AC-8BDD9B795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8" y="7047322"/>
            <a:ext cx="2530252" cy="2275164"/>
          </a:xfrm>
          <a:prstGeom prst="rect">
            <a:avLst/>
          </a:prstGeom>
        </p:spPr>
      </p:pic>
      <p:sp>
        <p:nvSpPr>
          <p:cNvPr id="29" name="Rectangle 53">
            <a:extLst>
              <a:ext uri="{FF2B5EF4-FFF2-40B4-BE49-F238E27FC236}">
                <a16:creationId xmlns:a16="http://schemas.microsoft.com/office/drawing/2014/main" id="{D737B79E-65E8-44B4-B2C9-7B8252A89D2A}"/>
              </a:ext>
            </a:extLst>
          </p:cNvPr>
          <p:cNvSpPr txBox="1"/>
          <p:nvPr/>
        </p:nvSpPr>
        <p:spPr>
          <a:xfrm>
            <a:off x="353632" y="9580265"/>
            <a:ext cx="29503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Сазонова О.В.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</a:rPr>
              <a:t>Заместитель директора</a:t>
            </a:r>
            <a:endParaRPr lang="en-US" sz="1400" dirty="0">
              <a:solidFill>
                <a:schemeClr val="tx1"/>
              </a:solidFill>
              <a:latin typeface="Rubik Regular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FB9B645-3AF2-4B45-8F7A-659DBAE1F6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" r="126" b="12122"/>
          <a:stretch/>
        </p:blipFill>
        <p:spPr>
          <a:xfrm>
            <a:off x="4369436" y="2943040"/>
            <a:ext cx="2259660" cy="2359360"/>
          </a:xfrm>
          <a:prstGeom prst="rect">
            <a:avLst/>
          </a:prstGeom>
        </p:spPr>
      </p:pic>
      <p:sp>
        <p:nvSpPr>
          <p:cNvPr id="31" name="Rectangle 53">
            <a:extLst>
              <a:ext uri="{FF2B5EF4-FFF2-40B4-BE49-F238E27FC236}">
                <a16:creationId xmlns:a16="http://schemas.microsoft.com/office/drawing/2014/main" id="{0D6DE4CF-571B-4A91-8B90-8A7FE1EEC33E}"/>
              </a:ext>
            </a:extLst>
          </p:cNvPr>
          <p:cNvSpPr txBox="1"/>
          <p:nvPr/>
        </p:nvSpPr>
        <p:spPr>
          <a:xfrm>
            <a:off x="4369436" y="5466905"/>
            <a:ext cx="295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Сафоничев А.П.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  <a:cs typeface="Times New Roman"/>
              </a:rPr>
              <a:t>Начальник отдела сопровождения ИС и ПО</a:t>
            </a:r>
            <a:endParaRPr lang="ru-RU" sz="1400" dirty="0">
              <a:solidFill>
                <a:schemeClr val="tx1"/>
              </a:solidFill>
              <a:latin typeface="Rubik Regular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F76BF04-E9C4-4648-B9BF-48A82143F5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 b="15759"/>
          <a:stretch/>
        </p:blipFill>
        <p:spPr>
          <a:xfrm>
            <a:off x="7766515" y="4768414"/>
            <a:ext cx="2285535" cy="2280085"/>
          </a:xfrm>
          <a:prstGeom prst="rect">
            <a:avLst/>
          </a:prstGeom>
        </p:spPr>
      </p:pic>
      <p:sp>
        <p:nvSpPr>
          <p:cNvPr id="33" name="Rectangle 53">
            <a:extLst>
              <a:ext uri="{FF2B5EF4-FFF2-40B4-BE49-F238E27FC236}">
                <a16:creationId xmlns:a16="http://schemas.microsoft.com/office/drawing/2014/main" id="{F26C5189-B3EE-4656-8C51-47012FB320F1}"/>
              </a:ext>
            </a:extLst>
          </p:cNvPr>
          <p:cNvSpPr txBox="1"/>
          <p:nvPr/>
        </p:nvSpPr>
        <p:spPr>
          <a:xfrm>
            <a:off x="7753852" y="7226737"/>
            <a:ext cx="2950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</a:rPr>
              <a:t>Таптыгина М.С.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  <a:cs typeface="Times New Roman"/>
              </a:rPr>
              <a:t>Эксперт отдела сопровождения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  <a:cs typeface="Times New Roman"/>
              </a:rPr>
              <a:t>ИС и ПО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D45ACB7-9DFF-488F-973E-5216094C44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8" r="16286"/>
          <a:stretch/>
        </p:blipFill>
        <p:spPr>
          <a:xfrm>
            <a:off x="4370007" y="6735486"/>
            <a:ext cx="2259089" cy="2072611"/>
          </a:xfrm>
          <a:prstGeom prst="rect">
            <a:avLst/>
          </a:prstGeom>
        </p:spPr>
      </p:pic>
      <p:sp>
        <p:nvSpPr>
          <p:cNvPr id="35" name="Rectangle 53">
            <a:extLst>
              <a:ext uri="{FF2B5EF4-FFF2-40B4-BE49-F238E27FC236}">
                <a16:creationId xmlns:a16="http://schemas.microsoft.com/office/drawing/2014/main" id="{1864A193-76BF-4382-88F7-7E8F0EEFD1D9}"/>
              </a:ext>
            </a:extLst>
          </p:cNvPr>
          <p:cNvSpPr txBox="1"/>
          <p:nvPr/>
        </p:nvSpPr>
        <p:spPr>
          <a:xfrm>
            <a:off x="4370007" y="8995249"/>
            <a:ext cx="29503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400" b="1" dirty="0">
                <a:solidFill>
                  <a:schemeClr val="tx1"/>
                </a:solidFill>
                <a:latin typeface="Rubik Regular"/>
              </a:rPr>
              <a:t>Соколова О.А.</a:t>
            </a:r>
          </a:p>
          <a:p>
            <a:pPr>
              <a:buClr>
                <a:srgbClr val="002960"/>
              </a:buClr>
            </a:pPr>
            <a:r>
              <a:rPr lang="ru-RU" sz="1400" dirty="0">
                <a:solidFill>
                  <a:schemeClr val="tx1"/>
                </a:solidFill>
                <a:latin typeface="Rubik Regular"/>
              </a:rPr>
              <a:t>Главный специалист отдела обеспечения деятельности учреждения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C1C9E349-6FF8-4B05-8309-414052830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15407" r="26208" b="10593"/>
          <a:stretch/>
        </p:blipFill>
        <p:spPr bwMode="auto">
          <a:xfrm>
            <a:off x="11999723" y="1722735"/>
            <a:ext cx="6553200" cy="80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>
            <a:extLst>
              <a:ext uri="{FF2B5EF4-FFF2-40B4-BE49-F238E27FC236}">
                <a16:creationId xmlns:a16="http://schemas.microsoft.com/office/drawing/2014/main" id="{23E3612B-B72C-46A8-A044-8C0997B26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7185" r="24583" b="46593"/>
          <a:stretch/>
        </p:blipFill>
        <p:spPr bwMode="auto">
          <a:xfrm>
            <a:off x="11672698" y="9595767"/>
            <a:ext cx="7207250" cy="168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3654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F0DD9C-B10A-4782-990B-1CEA02DE7612}"/>
              </a:ext>
            </a:extLst>
          </p:cNvPr>
          <p:cNvSpPr txBox="1"/>
          <p:nvPr/>
        </p:nvSpPr>
        <p:spPr>
          <a:xfrm>
            <a:off x="234351" y="1723247"/>
            <a:ext cx="195208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Текущая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4CF774-49EC-470F-87ED-7AAA9128B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94" y="2444205"/>
            <a:ext cx="20104100" cy="69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755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5E377A-8982-47AB-A121-B341ECE3E794}"/>
              </a:ext>
            </a:extLst>
          </p:cNvPr>
          <p:cNvSpPr txBox="1"/>
          <p:nvPr/>
        </p:nvSpPr>
        <p:spPr>
          <a:xfrm>
            <a:off x="-171450" y="1942237"/>
            <a:ext cx="199072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Целевая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CD5DA9-8ADB-43D3-BE4B-72DDA88DA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81" y="2796382"/>
            <a:ext cx="20104100" cy="67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769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52876" y="953322"/>
            <a:ext cx="58528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Диаграмма Спаггети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5019F4-4BF2-4E5A-B495-8133F60CF39D}"/>
              </a:ext>
            </a:extLst>
          </p:cNvPr>
          <p:cNvSpPr txBox="1"/>
          <p:nvPr/>
        </p:nvSpPr>
        <p:spPr>
          <a:xfrm>
            <a:off x="253012" y="1685925"/>
            <a:ext cx="950431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Текущая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8B428-5122-446F-B0BA-62F7B484F746}"/>
              </a:ext>
            </a:extLst>
          </p:cNvPr>
          <p:cNvSpPr txBox="1"/>
          <p:nvPr/>
        </p:nvSpPr>
        <p:spPr>
          <a:xfrm>
            <a:off x="10052050" y="1685925"/>
            <a:ext cx="98134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Целевая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02BA18-8394-4311-8054-3E52B67285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" b="5564"/>
          <a:stretch/>
        </p:blipFill>
        <p:spPr>
          <a:xfrm>
            <a:off x="12052" y="2541942"/>
            <a:ext cx="9745279" cy="75204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0A7918-EF3F-45CE-9962-384C5509F1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56" b="3797"/>
          <a:stretch/>
        </p:blipFill>
        <p:spPr>
          <a:xfrm>
            <a:off x="9757330" y="2541941"/>
            <a:ext cx="10098993" cy="75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89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657350" y="898269"/>
            <a:ext cx="18288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ТОП 5 проблем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D83C9AE-7A94-42F1-BA89-214D9E0A8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14635"/>
              </p:ext>
            </p:extLst>
          </p:nvPr>
        </p:nvGraphicFramePr>
        <p:xfrm>
          <a:off x="79375" y="1752599"/>
          <a:ext cx="19945349" cy="9550401"/>
        </p:xfrm>
        <a:graphic>
          <a:graphicData uri="http://schemas.openxmlformats.org/drawingml/2006/table">
            <a:tbl>
              <a:tblPr firstRow="1" firstCol="1" bandRow="1"/>
              <a:tblGrid>
                <a:gridCol w="706495">
                  <a:extLst>
                    <a:ext uri="{9D8B030D-6E8A-4147-A177-3AD203B41FA5}">
                      <a16:colId xmlns:a16="http://schemas.microsoft.com/office/drawing/2014/main" val="1886242824"/>
                    </a:ext>
                  </a:extLst>
                </a:gridCol>
                <a:gridCol w="3501066">
                  <a:extLst>
                    <a:ext uri="{9D8B030D-6E8A-4147-A177-3AD203B41FA5}">
                      <a16:colId xmlns:a16="http://schemas.microsoft.com/office/drawing/2014/main" val="3868407798"/>
                    </a:ext>
                  </a:extLst>
                </a:gridCol>
                <a:gridCol w="3353226">
                  <a:extLst>
                    <a:ext uri="{9D8B030D-6E8A-4147-A177-3AD203B41FA5}">
                      <a16:colId xmlns:a16="http://schemas.microsoft.com/office/drawing/2014/main" val="4182442898"/>
                    </a:ext>
                  </a:extLst>
                </a:gridCol>
                <a:gridCol w="3058851">
                  <a:extLst>
                    <a:ext uri="{9D8B030D-6E8A-4147-A177-3AD203B41FA5}">
                      <a16:colId xmlns:a16="http://schemas.microsoft.com/office/drawing/2014/main" val="3299945501"/>
                    </a:ext>
                  </a:extLst>
                </a:gridCol>
                <a:gridCol w="3272108">
                  <a:extLst>
                    <a:ext uri="{9D8B030D-6E8A-4147-A177-3AD203B41FA5}">
                      <a16:colId xmlns:a16="http://schemas.microsoft.com/office/drawing/2014/main" val="4043058800"/>
                    </a:ext>
                  </a:extLst>
                </a:gridCol>
                <a:gridCol w="1919310">
                  <a:extLst>
                    <a:ext uri="{9D8B030D-6E8A-4147-A177-3AD203B41FA5}">
                      <a16:colId xmlns:a16="http://schemas.microsoft.com/office/drawing/2014/main" val="952652294"/>
                    </a:ext>
                  </a:extLst>
                </a:gridCol>
                <a:gridCol w="1917999">
                  <a:extLst>
                    <a:ext uri="{9D8B030D-6E8A-4147-A177-3AD203B41FA5}">
                      <a16:colId xmlns:a16="http://schemas.microsoft.com/office/drawing/2014/main" val="1725584972"/>
                    </a:ext>
                  </a:extLst>
                </a:gridCol>
                <a:gridCol w="2216294">
                  <a:extLst>
                    <a:ext uri="{9D8B030D-6E8A-4147-A177-3AD203B41FA5}">
                      <a16:colId xmlns:a16="http://schemas.microsoft.com/office/drawing/2014/main" val="1808672466"/>
                    </a:ext>
                  </a:extLst>
                </a:gridCol>
              </a:tblGrid>
              <a:tr h="351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проблемы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Первопричина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Вклад (мин.)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Вклад (руб.)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Вклад (иное)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07794"/>
                  </a:ext>
                </a:extLst>
              </a:tr>
              <a:tr h="2537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 звонит в Центр уточнить информацию о заявке на закупку (ЗЗ)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Заявка на закупку пропала из поля зрения заказчика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Заявка поступила в документооборот учреждения и не доступна для заказчика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уведомления о регистрации ЗЗ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уведомления о регистрации ЗЗ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Внедрение функционала в РИС по уведомлению о регистрации ЗЗ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 мин.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74916"/>
                  </a:ext>
                </a:extLst>
              </a:tr>
              <a:tr h="2347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Долговременное устранение замечаний (до регистрации, при доработке)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наглядной информационной панели на рабочем столе заказчика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Заказчики не используют виджеты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Заказчики не знают о возможности персональной настройки виджетов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Заказчики не знают о возможности настройки виджетов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и рассылка памятки по настройке виджетов в системе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Устранения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отвлекающих факторов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работе специалиста Центра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48949"/>
                  </a:ext>
                </a:extLst>
              </a:tr>
              <a:tr h="12744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Загруженность телефонных линий, электронной почты, тех. поддержки из-за поступления обращений заказчика о статусе ЗЗ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 не смотрит эл. почту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 не знает о возможности РИС по уведомлениям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 не знает о возможностях РИС по уведомлениям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Разработать памятку о функциональных возможностях РИС в части уведомлений заказчика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 количества обращений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899815"/>
                  </a:ext>
                </a:extLst>
              </a:tr>
              <a:tr h="16466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Трудоемкость анализа заказчиком данных из всех фильтров ЗЗ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 не понимает в каком фильтре искать ЗЗ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отдельных фильтров не информативно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отдельных фильтров не информативно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Переименование фильтров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 мин.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750325"/>
                  </a:ext>
                </a:extLst>
              </a:tr>
              <a:tr h="1392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Сложности взаимодействия с заказчиком по доработке ЗЗ при временном отсутствии у заказчика доступа к РИС (он на выезде)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альтернативного способа уведомления, кроме РИС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альтернативного способа уведомления, кроме РИС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Внедрение функционала рассылки по почте в РИС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претензий со стороны заказчика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456" marR="21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76808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C87C6F8A-C7F6-45A8-9231-354C21569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-1226692"/>
            <a:ext cx="22114844" cy="36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760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19300" y="953322"/>
            <a:ext cx="49575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Карточка проекта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57D5FD1-4548-438F-98FF-A106B3181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20518" r="15083" b="15704"/>
          <a:stretch/>
        </p:blipFill>
        <p:spPr bwMode="auto">
          <a:xfrm>
            <a:off x="2686050" y="1981200"/>
            <a:ext cx="15392400" cy="864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A4EAB16-54F0-4807-A7EF-DE8EA8F4F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8" t="76889" r="7459" b="16142"/>
          <a:stretch/>
        </p:blipFill>
        <p:spPr bwMode="auto">
          <a:xfrm>
            <a:off x="13468350" y="10331450"/>
            <a:ext cx="4876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1110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8D4E4-D79E-4737-94ED-05B413B8419B}"/>
              </a:ext>
            </a:extLst>
          </p:cNvPr>
          <p:cNvSpPr txBox="1"/>
          <p:nvPr/>
        </p:nvSpPr>
        <p:spPr>
          <a:xfrm>
            <a:off x="1676400" y="896446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Итоги работы ДО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/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 ПОСЛЕ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7594" y="3212138"/>
            <a:ext cx="1828800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E9015A-88AF-4BFB-8BC7-6AA614ED2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402" y="1880061"/>
            <a:ext cx="11322993" cy="31584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7F60CD-ADB9-4391-ADC6-E61B4A03BC5E}"/>
              </a:ext>
            </a:extLst>
          </p:cNvPr>
          <p:cNvSpPr txBox="1"/>
          <p:nvPr/>
        </p:nvSpPr>
        <p:spPr>
          <a:xfrm>
            <a:off x="1007227" y="3134075"/>
            <a:ext cx="3402121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Нет наглядной информационной панели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на рабочем столе заказчика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4949A8-E58B-4A9A-A92B-B57CEC5CDEEF}"/>
              </a:ext>
            </a:extLst>
          </p:cNvPr>
          <p:cNvSpPr txBox="1"/>
          <p:nvPr/>
        </p:nvSpPr>
        <p:spPr>
          <a:xfrm>
            <a:off x="1198705" y="1880061"/>
            <a:ext cx="342117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+mn-lt"/>
              </a:rPr>
              <a:t>Нет уведомления о регистрации ЗЗ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3F20FD-ED07-480F-B0E6-D1804E3F2D2A}"/>
              </a:ext>
            </a:extLst>
          </p:cNvPr>
          <p:cNvSpPr/>
          <p:nvPr/>
        </p:nvSpPr>
        <p:spPr>
          <a:xfrm>
            <a:off x="4737594" y="1785918"/>
            <a:ext cx="1828800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+mn-lt"/>
              </a:rPr>
              <a:t>1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DC3263-F9B6-4890-B7EB-D8DA8EB843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95" t="19378" r="34266" b="6797"/>
          <a:stretch/>
        </p:blipFill>
        <p:spPr>
          <a:xfrm>
            <a:off x="9111514" y="4792312"/>
            <a:ext cx="4867506" cy="632865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5F1B438-C8FA-45D3-B8B3-694C7F89150F}"/>
              </a:ext>
            </a:extLst>
          </p:cNvPr>
          <p:cNvSpPr/>
          <p:nvPr/>
        </p:nvSpPr>
        <p:spPr>
          <a:xfrm>
            <a:off x="6774710" y="5038496"/>
            <a:ext cx="1828800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+mn-lt"/>
              </a:rPr>
              <a:t>3,4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5EE0BB-5917-4F47-A941-33CD2B5A7E86}"/>
              </a:ext>
            </a:extLst>
          </p:cNvPr>
          <p:cNvSpPr txBox="1"/>
          <p:nvPr/>
        </p:nvSpPr>
        <p:spPr>
          <a:xfrm>
            <a:off x="2708287" y="6784990"/>
            <a:ext cx="472427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+mn-lt"/>
              </a:rPr>
              <a:t>Заказчики не знают о возможности настройки виджетов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883003-4E0A-4782-99D5-620338BB5A7E}"/>
              </a:ext>
            </a:extLst>
          </p:cNvPr>
          <p:cNvSpPr txBox="1"/>
          <p:nvPr/>
        </p:nvSpPr>
        <p:spPr>
          <a:xfrm>
            <a:off x="1183261" y="4843559"/>
            <a:ext cx="4867506" cy="646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+mn-lt"/>
              </a:rPr>
              <a:t>Нет уведомления о необходимости возврата с доработки</a:t>
            </a:r>
          </a:p>
        </p:txBody>
      </p:sp>
    </p:spTree>
    <p:extLst>
      <p:ext uri="{BB962C8B-B14F-4D97-AF65-F5344CB8AC3E}">
        <p14:creationId xmlns:p14="http://schemas.microsoft.com/office/powerpoint/2010/main" val="22534599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924E5-BCF2-4E42-B8EF-F3E9AB34C6AA}"/>
              </a:ext>
            </a:extLst>
          </p:cNvPr>
          <p:cNvSpPr txBox="1"/>
          <p:nvPr/>
        </p:nvSpPr>
        <p:spPr>
          <a:xfrm>
            <a:off x="1676400" y="896446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Итоги работы ДО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/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 ПОСЛЕ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233060-AB27-45F9-B5F7-187620794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58" y="4989855"/>
            <a:ext cx="4981521" cy="33253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E814EE-C494-4792-AD5B-FDFFBD5D4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922" y="2419087"/>
            <a:ext cx="5226591" cy="35255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7646E1-8FA0-4679-A5D8-3CA252D9F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922" y="6568430"/>
            <a:ext cx="5967535" cy="35255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751779" y="5944635"/>
            <a:ext cx="1828800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+mn-lt"/>
              </a:rPr>
              <a:t>8,9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8481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3946</TotalTime>
  <Words>522</Words>
  <Application>Microsoft Office PowerPoint</Application>
  <PresentationFormat>Произвольный</PresentationFormat>
  <Paragraphs>114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Helvetica Neue</vt:lpstr>
      <vt:lpstr>Rubik Regular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Secretary</dc:creator>
  <cp:lastModifiedBy>Office8 MS</cp:lastModifiedBy>
  <cp:revision>154</cp:revision>
  <dcterms:modified xsi:type="dcterms:W3CDTF">2022-03-22T06:20:18Z</dcterms:modified>
</cp:coreProperties>
</file>